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30" r:id="rId2"/>
    <p:sldId id="334" r:id="rId3"/>
    <p:sldId id="331" r:id="rId4"/>
    <p:sldId id="333" r:id="rId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DD" lastIdx="11" clrIdx="0"/>
  <p:cmAuthor id="1" name="Microsoft Office User" initials="MO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Escuro 2 - Destaque 3/Destaqu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5" autoAdjust="0"/>
    <p:restoredTop sz="94636"/>
  </p:normalViewPr>
  <p:slideViewPr>
    <p:cSldViewPr snapToGrid="0" snapToObjects="1">
      <p:cViewPr varScale="1">
        <p:scale>
          <a:sx n="114" d="100"/>
          <a:sy n="114" d="100"/>
        </p:scale>
        <p:origin x="8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.201\aldeias\Duarte%20Rodrigues\Mobilidade%20Urbana%20Sustent&#225;vel\Reservas%20Abril%20-%20Mobilidade%20Urbana%20Sustent&#225;v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Utiliza&#231;&#227;o%20de%20Viaturas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.201\aldeias\Duarte%20Rodrigues\Projectos%20Aldeias%20Hist&#243;ricas\Mobilidade%20Urbana%20Sustent&#225;vel\Estatistica\Drafts\Reservas%20Abril%20-%20Mobilidade%20Urbana%20Sustent&#225;vel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dirty="0"/>
              <a:t>Reservas online VS Presenciais Abril</a:t>
            </a:r>
            <a:r>
              <a:rPr lang="pt-PT" baseline="0" dirty="0"/>
              <a:t> (15/04 – 30/04)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800" dirty="0"/>
              <a:t>Reservas Efectuadas - Online </a:t>
            </a:r>
            <a:r>
              <a:rPr lang="pt-PT" sz="1800" dirty="0" err="1"/>
              <a:t>vs</a:t>
            </a:r>
            <a:r>
              <a:rPr lang="pt-PT" sz="1800" dirty="0"/>
              <a:t> </a:t>
            </a:r>
            <a:r>
              <a:rPr lang="pt-PT" sz="1800" dirty="0" err="1"/>
              <a:t>PresenciaL</a:t>
            </a:r>
            <a:r>
              <a:rPr lang="pt-PT" sz="1800" dirty="0"/>
              <a:t> </a:t>
            </a:r>
          </a:p>
        </c:rich>
      </c:tx>
      <c:layout>
        <c:manualLayout>
          <c:xMode val="edge"/>
          <c:yMode val="edge"/>
          <c:x val="0.22788149050867662"/>
          <c:y val="4.6189365244163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886283335759216E-2"/>
          <c:y val="0.13398746849788304"/>
          <c:w val="0.90729548687155293"/>
          <c:h val="0.7037879643849686"/>
        </c:manualLayout>
      </c:layout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PT">
                <a:solidFill>
                  <a:schemeClr val="tx1"/>
                </a:solidFill>
              </a:rPr>
              <a:t>Reservas Online vs Presenciais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0.32964494603480388"/>
          <c:y val="0.20029099705582493"/>
          <c:w val="0.38136843599758363"/>
          <c:h val="0.7875229982239522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0C4-435C-A7A7-852ED1AA36F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0C4-435C-A7A7-852ED1AA36F9}"/>
              </c:ext>
            </c:extLst>
          </c:dPt>
          <c:dLbls>
            <c:dLbl>
              <c:idx val="0"/>
              <c:layout>
                <c:manualLayout>
                  <c:x val="0.10010801390818261"/>
                  <c:y val="-8.675299426025266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>
                        <a:solidFill>
                          <a:schemeClr val="tx1"/>
                        </a:solidFill>
                      </a:rPr>
                      <a:t>Reservas Online
</a:t>
                    </a:r>
                    <a:fld id="{607C5555-B85E-4DFE-8866-E9622A9ABDB4}" type="PERCENTAGE">
                      <a:rPr lang="en-US" sz="1050">
                        <a:solidFill>
                          <a:schemeClr val="tx1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[PERCENTAGEM]</a:t>
                    </a:fld>
                    <a:endParaRPr lang="en-US" sz="105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C4-435C-A7A7-852ED1AA36F9}"/>
                </c:ext>
              </c:extLst>
            </c:dLbl>
            <c:dLbl>
              <c:idx val="1"/>
              <c:layout>
                <c:manualLayout>
                  <c:x val="-0.15909780548031394"/>
                  <c:y val="-4.74551698110387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/>
                      <a:t>Reservas Presenciais
</a:t>
                    </a:r>
                    <a:fld id="{996AF61C-F272-4FE6-8CCA-BE39B47940D6}" type="PERCENTAGE">
                      <a:rPr lang="en-US" sz="105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[PERCENTAGEM]</a:t>
                    </a:fld>
                    <a:endParaRPr lang="en-US" sz="105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0C4-435C-A7A7-852ED1AA36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'DashBoard M. Urb. e Sustentável'!$W$8:$X$8</c:f>
              <c:numCache>
                <c:formatCode>General</c:formatCode>
                <c:ptCount val="2"/>
                <c:pt idx="0">
                  <c:v>12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C4-435C-A7A7-852ED1AA36F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5730021-BEB0-4EF8-9884-6FD99807038C}" type="datetimeFigureOut">
              <a:rPr lang="pt-PT" smtClean="0"/>
              <a:t>01/07/2022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EEFFE5-65F4-4293-A448-5AA85CC555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166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8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3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03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1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4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5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8D294-A558-824A-BFF1-DF2C5CF96736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5D8D-44CC-604F-967B-0F821C57D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0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7E08D3-8FEE-D820-3C93-8352D825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1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C70B6-A37F-8A46-807E-5CD0332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6" y="12247"/>
            <a:ext cx="12190464" cy="6857136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620087C-813B-4C1E-904C-0BDF5E226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648918"/>
              </p:ext>
            </p:extLst>
          </p:nvPr>
        </p:nvGraphicFramePr>
        <p:xfrm>
          <a:off x="464234" y="3323533"/>
          <a:ext cx="4855911" cy="312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Sinalética Inclusiva | DGES">
            <a:extLst>
              <a:ext uri="{FF2B5EF4-FFF2-40B4-BE49-F238E27FC236}">
                <a16:creationId xmlns:a16="http://schemas.microsoft.com/office/drawing/2014/main" id="{A68CA609-66F5-4C5B-905F-081A44DC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775" y="6459538"/>
            <a:ext cx="174625" cy="1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7CFCAE6-4EA3-4EDA-B0EF-90EA05657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869"/>
              </p:ext>
            </p:extLst>
          </p:nvPr>
        </p:nvGraphicFramePr>
        <p:xfrm>
          <a:off x="825741" y="1416417"/>
          <a:ext cx="10554284" cy="1571165"/>
        </p:xfrm>
        <a:graphic>
          <a:graphicData uri="http://schemas.openxmlformats.org/drawingml/2006/table">
            <a:tbl>
              <a:tblPr/>
              <a:tblGrid>
                <a:gridCol w="4386197">
                  <a:extLst>
                    <a:ext uri="{9D8B030D-6E8A-4147-A177-3AD203B41FA5}">
                      <a16:colId xmlns:a16="http://schemas.microsoft.com/office/drawing/2014/main" val="653755340"/>
                    </a:ext>
                  </a:extLst>
                </a:gridCol>
                <a:gridCol w="1462065">
                  <a:extLst>
                    <a:ext uri="{9D8B030D-6E8A-4147-A177-3AD203B41FA5}">
                      <a16:colId xmlns:a16="http://schemas.microsoft.com/office/drawing/2014/main" val="405150301"/>
                    </a:ext>
                  </a:extLst>
                </a:gridCol>
                <a:gridCol w="1736203">
                  <a:extLst>
                    <a:ext uri="{9D8B030D-6E8A-4147-A177-3AD203B41FA5}">
                      <a16:colId xmlns:a16="http://schemas.microsoft.com/office/drawing/2014/main" val="768593167"/>
                    </a:ext>
                  </a:extLst>
                </a:gridCol>
                <a:gridCol w="1507754">
                  <a:extLst>
                    <a:ext uri="{9D8B030D-6E8A-4147-A177-3AD203B41FA5}">
                      <a16:colId xmlns:a16="http://schemas.microsoft.com/office/drawing/2014/main" val="916631555"/>
                    </a:ext>
                  </a:extLst>
                </a:gridCol>
                <a:gridCol w="1462065">
                  <a:extLst>
                    <a:ext uri="{9D8B030D-6E8A-4147-A177-3AD203B41FA5}">
                      <a16:colId xmlns:a16="http://schemas.microsoft.com/office/drawing/2014/main" val="3848697646"/>
                    </a:ext>
                  </a:extLst>
                </a:gridCol>
              </a:tblGrid>
              <a:tr h="33364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Nº de Reservas / Utilizadores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359989"/>
                  </a:ext>
                </a:extLst>
              </a:tr>
              <a:tr h="294548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Visitantes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Residentes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45719"/>
                  </a:ext>
                </a:extLst>
              </a:tr>
              <a:tr h="294548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Vituras Eléctricas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471736"/>
                  </a:ext>
                </a:extLst>
              </a:tr>
              <a:tr h="294548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Viatura Eléctrica </a:t>
                      </a:r>
                      <a:r>
                        <a:rPr lang="pt-PT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Twizy</a:t>
                      </a:r>
                      <a:endParaRPr lang="pt-PT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616366"/>
                  </a:ext>
                </a:extLst>
              </a:tr>
              <a:tr h="294548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143562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90DE29D-3692-C2BC-298A-ED9428C98B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622618"/>
              </p:ext>
            </p:extLst>
          </p:nvPr>
        </p:nvGraphicFramePr>
        <p:xfrm>
          <a:off x="1973796" y="2913033"/>
          <a:ext cx="8258174" cy="412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E7DA5F1-7326-1A2B-B862-BC3C3891D1C2}"/>
              </a:ext>
            </a:extLst>
          </p:cNvPr>
          <p:cNvSpPr txBox="1"/>
          <p:nvPr/>
        </p:nvSpPr>
        <p:spPr>
          <a:xfrm>
            <a:off x="1860232" y="46641"/>
            <a:ext cx="7131367" cy="10618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2100" b="1" dirty="0">
                <a:solidFill>
                  <a:schemeClr val="bg1"/>
                </a:solidFill>
              </a:rPr>
              <a:t>Nº DE RESERVAS POR SEGMENTO</a:t>
            </a:r>
          </a:p>
          <a:p>
            <a:r>
              <a:rPr lang="pt-PT" sz="2100" b="1" dirty="0">
                <a:solidFill>
                  <a:schemeClr val="bg1"/>
                </a:solidFill>
              </a:rPr>
              <a:t>&amp; % DE RESERVAS ONLINE VS PRESENCIAL</a:t>
            </a:r>
          </a:p>
          <a:p>
            <a:r>
              <a:rPr lang="pt-PT" sz="2100" b="1" dirty="0">
                <a:solidFill>
                  <a:schemeClr val="bg1"/>
                </a:solidFill>
              </a:rPr>
              <a:t>15 DE ABRIL A 30 DE ABRIL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620087C-813B-4C1E-904C-0BDF5E226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425844"/>
              </p:ext>
            </p:extLst>
          </p:nvPr>
        </p:nvGraphicFramePr>
        <p:xfrm>
          <a:off x="2395625" y="3188946"/>
          <a:ext cx="7184260" cy="347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048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ção do Número do Diapositivo 1">
            <a:extLst>
              <a:ext uri="{FF2B5EF4-FFF2-40B4-BE49-F238E27FC236}">
                <a16:creationId xmlns:a16="http://schemas.microsoft.com/office/drawing/2014/main" id="{469F7E36-0BE6-446C-BE67-AFAD54BA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45660"/>
            <a:ext cx="2743200" cy="365125"/>
          </a:xfrm>
        </p:spPr>
        <p:txBody>
          <a:bodyPr/>
          <a:lstStyle/>
          <a:p>
            <a:fld id="{DC2619F4-8F31-B14D-A6BA-96F3E1263B14}" type="slidenum">
              <a:rPr lang="en-US" smtClean="0">
                <a:latin typeface="Bahnschrift SemiLight Condensed" panose="020B0502040204020203" pitchFamily="34" charset="0"/>
              </a:rPr>
              <a:pPr/>
              <a:t>3</a:t>
            </a:fld>
            <a:endParaRPr lang="en-US" dirty="0">
              <a:latin typeface="Bahnschrift SemiLight Condensed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5DAEBE-3E0C-904D-A756-371C714E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45777"/>
            <a:ext cx="12190465" cy="6857136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FB7794E-9261-A3FC-EFC3-75DC33E38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71068"/>
              </p:ext>
            </p:extLst>
          </p:nvPr>
        </p:nvGraphicFramePr>
        <p:xfrm>
          <a:off x="520084" y="1840419"/>
          <a:ext cx="11293374" cy="4098822"/>
        </p:xfrm>
        <a:graphic>
          <a:graphicData uri="http://schemas.openxmlformats.org/drawingml/2006/table">
            <a:tbl>
              <a:tblPr/>
              <a:tblGrid>
                <a:gridCol w="2163999">
                  <a:extLst>
                    <a:ext uri="{9D8B030D-6E8A-4147-A177-3AD203B41FA5}">
                      <a16:colId xmlns:a16="http://schemas.microsoft.com/office/drawing/2014/main" val="17257879"/>
                    </a:ext>
                  </a:extLst>
                </a:gridCol>
                <a:gridCol w="2434500">
                  <a:extLst>
                    <a:ext uri="{9D8B030D-6E8A-4147-A177-3AD203B41FA5}">
                      <a16:colId xmlns:a16="http://schemas.microsoft.com/office/drawing/2014/main" val="1693119165"/>
                    </a:ext>
                  </a:extLst>
                </a:gridCol>
                <a:gridCol w="2569749">
                  <a:extLst>
                    <a:ext uri="{9D8B030D-6E8A-4147-A177-3AD203B41FA5}">
                      <a16:colId xmlns:a16="http://schemas.microsoft.com/office/drawing/2014/main" val="778899463"/>
                    </a:ext>
                  </a:extLst>
                </a:gridCol>
                <a:gridCol w="2231626">
                  <a:extLst>
                    <a:ext uri="{9D8B030D-6E8A-4147-A177-3AD203B41FA5}">
                      <a16:colId xmlns:a16="http://schemas.microsoft.com/office/drawing/2014/main" val="106985628"/>
                    </a:ext>
                  </a:extLst>
                </a:gridCol>
                <a:gridCol w="1893500">
                  <a:extLst>
                    <a:ext uri="{9D8B030D-6E8A-4147-A177-3AD203B41FA5}">
                      <a16:colId xmlns:a16="http://schemas.microsoft.com/office/drawing/2014/main" val="3903187364"/>
                    </a:ext>
                  </a:extLst>
                </a:gridCol>
              </a:tblGrid>
              <a:tr h="585546">
                <a:tc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Nº de Reservas por Nacionalidade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8814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Visitantes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Residentes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29685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Português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326451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Espanhol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612302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Brasileiro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82257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Alemão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792318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709512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DE6B2B08-6A63-08F9-2E0C-3BD0C9C002E2}"/>
              </a:ext>
            </a:extLst>
          </p:cNvPr>
          <p:cNvSpPr txBox="1"/>
          <p:nvPr/>
        </p:nvSpPr>
        <p:spPr>
          <a:xfrm>
            <a:off x="1860232" y="229637"/>
            <a:ext cx="4747045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2100" b="1" dirty="0">
                <a:solidFill>
                  <a:schemeClr val="bg1"/>
                </a:solidFill>
              </a:rPr>
              <a:t>Nº DE RESERVAS POR NACIONALIDADE</a:t>
            </a:r>
          </a:p>
          <a:p>
            <a:r>
              <a:rPr lang="pt-PT" sz="2100" b="1" dirty="0">
                <a:solidFill>
                  <a:schemeClr val="bg1"/>
                </a:solidFill>
              </a:rPr>
              <a:t>15 DE ABRIL A 30 DE ABRIL</a:t>
            </a:r>
          </a:p>
        </p:txBody>
      </p:sp>
    </p:spTree>
    <p:extLst>
      <p:ext uri="{BB962C8B-B14F-4D97-AF65-F5344CB8AC3E}">
        <p14:creationId xmlns:p14="http://schemas.microsoft.com/office/powerpoint/2010/main" val="348114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66298205-CF5C-CD4C-9913-E8A686D3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431"/>
            <a:ext cx="12190465" cy="68571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655E14-7CB8-3F1B-26EC-B895286111B0}"/>
              </a:ext>
            </a:extLst>
          </p:cNvPr>
          <p:cNvSpPr txBox="1"/>
          <p:nvPr/>
        </p:nvSpPr>
        <p:spPr>
          <a:xfrm>
            <a:off x="2064189" y="280721"/>
            <a:ext cx="466121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EMISSÃO DE CO2 KG POR VIATURA &amp; KMS PERCORRIDOS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53FD125-7F3D-1D9F-7DFE-039E9365C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10458"/>
              </p:ext>
            </p:extLst>
          </p:nvPr>
        </p:nvGraphicFramePr>
        <p:xfrm>
          <a:off x="332936" y="1430138"/>
          <a:ext cx="11554263" cy="4991683"/>
        </p:xfrm>
        <a:graphic>
          <a:graphicData uri="http://schemas.openxmlformats.org/drawingml/2006/table">
            <a:tbl>
              <a:tblPr/>
              <a:tblGrid>
                <a:gridCol w="1152920">
                  <a:extLst>
                    <a:ext uri="{9D8B030D-6E8A-4147-A177-3AD203B41FA5}">
                      <a16:colId xmlns:a16="http://schemas.microsoft.com/office/drawing/2014/main" val="4256396351"/>
                    </a:ext>
                  </a:extLst>
                </a:gridCol>
                <a:gridCol w="1420264">
                  <a:extLst>
                    <a:ext uri="{9D8B030D-6E8A-4147-A177-3AD203B41FA5}">
                      <a16:colId xmlns:a16="http://schemas.microsoft.com/office/drawing/2014/main" val="3194719395"/>
                    </a:ext>
                  </a:extLst>
                </a:gridCol>
                <a:gridCol w="158735">
                  <a:extLst>
                    <a:ext uri="{9D8B030D-6E8A-4147-A177-3AD203B41FA5}">
                      <a16:colId xmlns:a16="http://schemas.microsoft.com/office/drawing/2014/main" val="1810683248"/>
                    </a:ext>
                  </a:extLst>
                </a:gridCol>
                <a:gridCol w="1436973">
                  <a:extLst>
                    <a:ext uri="{9D8B030D-6E8A-4147-A177-3AD203B41FA5}">
                      <a16:colId xmlns:a16="http://schemas.microsoft.com/office/drawing/2014/main" val="411198404"/>
                    </a:ext>
                  </a:extLst>
                </a:gridCol>
                <a:gridCol w="158735">
                  <a:extLst>
                    <a:ext uri="{9D8B030D-6E8A-4147-A177-3AD203B41FA5}">
                      <a16:colId xmlns:a16="http://schemas.microsoft.com/office/drawing/2014/main" val="3857398004"/>
                    </a:ext>
                  </a:extLst>
                </a:gridCol>
                <a:gridCol w="2773692">
                  <a:extLst>
                    <a:ext uri="{9D8B030D-6E8A-4147-A177-3AD203B41FA5}">
                      <a16:colId xmlns:a16="http://schemas.microsoft.com/office/drawing/2014/main" val="3095402075"/>
                    </a:ext>
                  </a:extLst>
                </a:gridCol>
                <a:gridCol w="158735">
                  <a:extLst>
                    <a:ext uri="{9D8B030D-6E8A-4147-A177-3AD203B41FA5}">
                      <a16:colId xmlns:a16="http://schemas.microsoft.com/office/drawing/2014/main" val="2653229366"/>
                    </a:ext>
                  </a:extLst>
                </a:gridCol>
                <a:gridCol w="1436973">
                  <a:extLst>
                    <a:ext uri="{9D8B030D-6E8A-4147-A177-3AD203B41FA5}">
                      <a16:colId xmlns:a16="http://schemas.microsoft.com/office/drawing/2014/main" val="1021987388"/>
                    </a:ext>
                  </a:extLst>
                </a:gridCol>
                <a:gridCol w="158735">
                  <a:extLst>
                    <a:ext uri="{9D8B030D-6E8A-4147-A177-3AD203B41FA5}">
                      <a16:colId xmlns:a16="http://schemas.microsoft.com/office/drawing/2014/main" val="313590997"/>
                    </a:ext>
                  </a:extLst>
                </a:gridCol>
                <a:gridCol w="2698501">
                  <a:extLst>
                    <a:ext uri="{9D8B030D-6E8A-4147-A177-3AD203B41FA5}">
                      <a16:colId xmlns:a16="http://schemas.microsoft.com/office/drawing/2014/main" val="3915606103"/>
                    </a:ext>
                  </a:extLst>
                </a:gridCol>
              </a:tblGrid>
              <a:tr h="834985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por tipologia de Veiculo &amp;</a:t>
                      </a:r>
                      <a:br>
                        <a:rPr lang="pt-P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Comparação com Emissão de Co2 com o mesmo nº de Kms Percorridos com Viaturas a Combustão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30792"/>
                  </a:ext>
                </a:extLst>
              </a:tr>
              <a:tr h="4557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Viaturas Eléctricas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Diesel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 com Viatura eléctrica 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(Diesel)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Gasolina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 com Viatura Eléctrica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(Gasolina)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261247"/>
                  </a:ext>
                </a:extLst>
              </a:tr>
              <a:tr h="4557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Kms Percorridos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458955"/>
                  </a:ext>
                </a:extLst>
              </a:tr>
              <a:tr h="4557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3599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54775"/>
                  </a:ext>
                </a:extLst>
              </a:tr>
              <a:tr h="4557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Eléctrica Twizy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Diesel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paração com Viatura Eléctrica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(Diesel)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Gasolina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 com Viatura Eléctrica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(Gasolina)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64885"/>
                  </a:ext>
                </a:extLst>
              </a:tr>
              <a:tr h="4557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Kms Percorridos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67702"/>
                  </a:ext>
                </a:extLst>
              </a:tr>
              <a:tr h="510472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640042"/>
                  </a:ext>
                </a:extLst>
              </a:tr>
              <a:tr h="4557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Valores Totais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Diesel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 com Viatura Eléctrica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(Diesel)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Viatura a Gasolina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 com Viatura Eléctrica</a:t>
                      </a:r>
                      <a:b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Redução Emissão de Co2 (Gasolina)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62785"/>
                  </a:ext>
                </a:extLst>
              </a:tr>
              <a:tr h="45577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Kms Percorridos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Emissão de Co2 (KG)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716394"/>
                  </a:ext>
                </a:extLst>
              </a:tr>
              <a:tr h="45578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3753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40447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544B6A3-DA80-E625-A906-8802E42A82A8}"/>
              </a:ext>
            </a:extLst>
          </p:cNvPr>
          <p:cNvSpPr txBox="1"/>
          <p:nvPr/>
        </p:nvSpPr>
        <p:spPr>
          <a:xfrm>
            <a:off x="1860232" y="229637"/>
            <a:ext cx="669519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Nº DE KMS PERCORRIDOS, EMISSÃO DE Co2 POR VIATURAS</a:t>
            </a:r>
          </a:p>
          <a:p>
            <a:r>
              <a:rPr lang="pt-PT" sz="1600" b="1" dirty="0">
                <a:solidFill>
                  <a:schemeClr val="bg1"/>
                </a:solidFill>
              </a:rPr>
              <a:t>&amp; % DE REDUÇÃO DE Co2 EM COMPARAÇÃO COM VIATURAS A COMBUSTÃO</a:t>
            </a:r>
          </a:p>
          <a:p>
            <a:r>
              <a:rPr lang="pt-PT" sz="1600" b="1" dirty="0">
                <a:solidFill>
                  <a:schemeClr val="bg1"/>
                </a:solidFill>
              </a:rPr>
              <a:t>15 DE ABRIL A 30 DE ABRIL</a:t>
            </a:r>
          </a:p>
        </p:txBody>
      </p:sp>
    </p:spTree>
    <p:extLst>
      <p:ext uri="{BB962C8B-B14F-4D97-AF65-F5344CB8AC3E}">
        <p14:creationId xmlns:p14="http://schemas.microsoft.com/office/powerpoint/2010/main" val="2261100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395</Words>
  <Application>Microsoft Office PowerPoint</Application>
  <PresentationFormat>Ecrã Panorâmico</PresentationFormat>
  <Paragraphs>128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Malgun Gothic</vt:lpstr>
      <vt:lpstr>Arial</vt:lpstr>
      <vt:lpstr>Bahnschrift SemiLight Condensed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João André Botão dos Santos</cp:lastModifiedBy>
  <cp:revision>196</cp:revision>
  <cp:lastPrinted>2022-05-18T10:41:51Z</cp:lastPrinted>
  <dcterms:created xsi:type="dcterms:W3CDTF">2019-06-21T11:26:10Z</dcterms:created>
  <dcterms:modified xsi:type="dcterms:W3CDTF">2022-07-01T14:56:02Z</dcterms:modified>
</cp:coreProperties>
</file>